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</p:sldMasterIdLst>
  <p:notesMasterIdLst>
    <p:notesMasterId r:id="rId23"/>
  </p:notesMasterIdLst>
  <p:sldIdLst>
    <p:sldId id="257" r:id="rId3"/>
    <p:sldId id="259" r:id="rId4"/>
    <p:sldId id="268" r:id="rId5"/>
    <p:sldId id="264" r:id="rId6"/>
    <p:sldId id="265" r:id="rId7"/>
    <p:sldId id="271" r:id="rId8"/>
    <p:sldId id="276" r:id="rId9"/>
    <p:sldId id="267" r:id="rId10"/>
    <p:sldId id="281" r:id="rId11"/>
    <p:sldId id="282" r:id="rId12"/>
    <p:sldId id="266" r:id="rId13"/>
    <p:sldId id="269" r:id="rId14"/>
    <p:sldId id="270" r:id="rId15"/>
    <p:sldId id="274" r:id="rId16"/>
    <p:sldId id="275" r:id="rId17"/>
    <p:sldId id="272" r:id="rId18"/>
    <p:sldId id="278" r:id="rId19"/>
    <p:sldId id="280" r:id="rId20"/>
    <p:sldId id="283" r:id="rId21"/>
    <p:sldId id="284" r:id="rId22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FAB046B-D4CB-6803-425A-8C81709AB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75E67A-D11E-3F64-D8DB-95B13D74B7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FEF73C4-D26B-4DDA-BD9E-8A322871902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D3E827F-7865-BFBF-5D95-88A62B3E21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noProof="0"/>
              <a:t>Click to edit Master text styles</a:t>
            </a:r>
          </a:p>
          <a:p>
            <a:pPr lvl="1"/>
            <a:r>
              <a:rPr lang="en-IN" noProof="0"/>
              <a:t>Second level</a:t>
            </a:r>
          </a:p>
          <a:p>
            <a:pPr lvl="2"/>
            <a:r>
              <a:rPr lang="en-IN" noProof="0"/>
              <a:t>Third level</a:t>
            </a:r>
          </a:p>
          <a:p>
            <a:pPr lvl="3"/>
            <a:r>
              <a:rPr lang="en-IN" noProof="0"/>
              <a:t>Fourth level</a:t>
            </a:r>
          </a:p>
          <a:p>
            <a:pPr lvl="4"/>
            <a:r>
              <a:rPr lang="en-IN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F94A3E7-7323-C7B7-CDEC-0135055C6D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8FE4605-8AB7-5285-C16A-E5228613F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CEB57C8-1C96-4B43-B863-6CAEB5397519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0E0385B-4B16-D606-94CA-690FA2159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2F36A7F-08A3-4340-B12B-5D98F9D579F7}" type="slidenum">
              <a:rPr lang="en-IN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0DDEA90-5E8A-BFA2-6A7B-866E5558F6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2114261-82B8-9073-8EB5-4F338F3C8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1C824D4-84FA-CB51-2BE1-1AC36C9453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61EA59C-61FA-8B76-8617-1EDB24D275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B6BFBBA-2FA8-D487-60BA-C8FD83866A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B5C20AD-9972-CF33-7F0C-DD6FD2F7AA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8CE76D-0380-6B71-5332-5FF6B9E623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3EB1F48-6109-FF44-C3EA-7595ECDA90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2F0E5A1-85F1-38A9-FBE4-84380832FA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494D0D2-6206-30AB-F9E7-B66F7BFDE9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FFC4854-ACC3-B432-CF52-4DAFA071F2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525ACC2-106B-D431-5919-732D6FE3A2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667FFAF-49EB-9D79-355B-71C1BBBBA8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0B1FDFB-863D-588D-7402-01F19F6BB0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73E1240-273C-04B4-01BD-9B73D0A1E4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9016AE2-C09D-D5E4-3072-6067372285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16AD2B2-05E7-531E-D7F0-7B574EAB23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98C094E-E307-CF37-AACE-71358C1849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E624096-4245-8E34-E3BF-4A02D5C040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AE72450-3F5D-739E-9F96-FC84E4F812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9C784C1-6E5F-E777-36E7-AAB9D9D39B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093E307-E4F0-B971-7EC3-D6B4239E14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E85904C-5672-1AEC-A2AF-F5EC508835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9690DCD-C467-5D25-39A3-D4F1DC6959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EAB5E45-2825-CA30-0EA2-B2D5DC0DC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3BB4101-72AE-6AC2-CAD0-F90132DC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E6AED88-A3D1-8918-4061-2BEE6055C2B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40B2D8EB-9B0D-4490-BE3A-09E136D780A1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1ED8D3B-F0DC-45CE-E25A-0ABA7F4913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CE267E2-1612-54E6-DE8C-C3BD010772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4B43E40-262B-E005-19A6-2ACEE8F2D4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9831469-9387-DE49-830D-38358A822A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1CFBBDF-557D-DCC4-5081-C8341E8798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EE8D2AD-413E-B860-1963-7398A83749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F5A0C94-1EB3-3FB2-8E12-FE1A36E896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69F24BD-9EAE-B8D1-15BD-B4BBC6B0CF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B603800-AD2F-C0BF-1A3B-83622EDDE5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DA52F55-618F-761F-BFB8-6B7363403B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4C00B5A-77E2-7C58-6580-D9CC3CB2DE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26ED828-5104-E9BF-848B-09B81B0839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3972D6D-3B51-7B86-5363-31396F36B6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983131C-5969-3AC4-07CD-402C9D10F0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86D98723-CC55-23D2-C28B-D690D2D95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IN"/>
              <a:t>Click to edit Master subtitle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7AF6D9-92B7-9C54-4701-55C1EE07C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FC58E1-52F4-9AB2-D915-FF540ADC7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7D17ED-CC55-9A59-4BE2-9EA80C0C7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4AFCE6-C39C-423F-93FC-1E410915F28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5374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BC2103-0C7F-B285-758E-CEE26556C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89D8ED-D860-E1E2-F478-D9040F602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CE6785F-9CBA-28DB-EB39-585BFA576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DDF46-9D56-4725-AE6F-1CD0F706F4B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3786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72BE97-EA0E-35C5-2C52-39EB2ED29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A32D94-21A4-1F42-9BCE-789387C7D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314E5AC-FBE1-CA61-ED64-A09FF340D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8DA8C-3E3D-4DF2-BF33-76ECCC61F0E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1704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F4C78C-9D91-1BDA-AE4E-C39D14E712AE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8130D738-44BA-765B-700A-08135890269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BEEF830A-D5F8-BA5E-E589-7E91628C448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12A8067-ECA7-9B0C-FBEB-F101C74FF7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9ADC12C-F146-B1F7-BDE4-60DD748C931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9E2F4E4-4B2F-BEA2-2242-D041AC66597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C79A907-F105-9361-49B1-F3B2BD8AEE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IN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093482D-FA4C-7DBA-16B1-E7D4EA56E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E93A36C-6478-0D1E-02E5-42143F1B4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5900C8D-7181-4C06-94CD-E3E8FF89B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7503E-415B-4964-A8F2-E1DA283A7E4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95620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7132A6D-AA2E-ADE9-E536-038C331B3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D069EA6-5004-851D-B4A8-526CE97AD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9C0A9D-773D-A1AB-E0A3-7B77EA522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370F4-602C-44EB-9A77-761CFC7FF637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5118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59689E7-CDE7-C4BA-BF5B-47C7552DA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B74613-137D-E0C3-2197-018E0B645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C0E8F68-AE34-E8AD-D862-E430CE8DA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86B9-9509-442E-A135-1589CFC1566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6133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0842E90-9B28-BB86-D3ED-8EB09C489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0C98392-2A91-06F5-4A4A-B18DDAE5C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B5E042D-A194-1455-1E99-474227B34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F197-B57D-497F-B7F6-D858DAF2E3E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916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5A46DCC-AD7E-F3C4-351C-ED45E65B3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1776B68-7DDC-315E-851F-7D451E136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AEC1591-13F6-D0B8-E36B-D7F876892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2CC03-6968-45CE-87F3-6E1841AB253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25759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DF005FB-96D0-8747-ADE8-39FFCA7F2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F9B8CDD-B34C-469B-1777-1F6C69695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B4CE966-C5B9-72C3-5481-19D7150C0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D745C-6A2C-4975-A677-73F4A1D77ED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95691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64F3146-B71F-4676-0E85-3DFCBA08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D279E82-AE6F-417A-2F73-4BC19DF3E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211F11-933D-9B9E-D132-1D4C8808D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7DCCF-F40C-4B3A-BB71-67F67636E8DA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3720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C4B0E4A-EB17-D956-BC35-A4096CE1B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EFB30BA-EE91-E3A0-C7D9-48AEA9D3F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0FD913-69A9-61B4-2C61-44D382349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A0E08-B261-4FBC-95DB-E78123160927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5482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7D289B-0A2D-5AA5-ACD0-357067A1A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D9D419-AFA3-1DDD-348C-113F9AD08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82FA882-E01C-078A-0542-700F5E199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41B-49D3-4872-8300-99D7D2E8D92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2094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2DD19D-7C5A-4C03-F70F-6AA171FB7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BDBE6B1-4709-2C7A-6E81-D0A1221C2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7EA9CF7-01F2-9A8F-752B-9AA6C4CC0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4B2B2-C129-43CE-8C1C-8B2591AD7E6B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64081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E3B8510-89B2-8740-A13A-D65383571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316173F-701F-5903-E1C1-F6BD2131E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42A79C5-DD40-C67A-3072-A2B77AECD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6D6E-6979-4326-8E83-27F75AA6B5A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9782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BED096E-D585-0F6B-5CBE-B8FF884FA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3FE4F7F-AE89-221B-AB80-C2EAEE512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72218AB-2DB7-82C4-6F78-77CB69237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A9945-8335-4397-A471-438162BFC1C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66877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2B1B83-57AD-BD3E-475B-15DA16230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323B324-DB1A-D3C5-E5B5-739C5F32C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CC19E0-8E00-3DF9-C151-9715DBD1F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D324-0783-4087-8417-7F925FF4ADC3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3455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9C88C9-A503-13CC-BFF3-75EFDE5F7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95FBD25-AD39-753E-2963-1680FA51B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57A2F1-241C-7E95-3269-4691D944E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DE35-5BC3-48B0-B03A-956AEA3D137C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3340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D24FB-DB99-909A-4127-34C4FE93D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26E95-9E21-A175-41BF-7E19560DE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1020A-A6E2-E8CE-AD19-CFD2A6457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A60AE-9D22-4306-86EB-C6FA5485764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7583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AB285F-9402-6A7B-D9FC-8E8904B99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CFDA3BF-3451-4F25-596F-47B264F4D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53C7AE6-E065-B37B-3C5F-270AEE114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9D9FD-D638-4F29-A986-28F228C37FE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16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8CF38C5-DBBD-BD32-8C3A-F0C63DEFD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7134176-FF9E-18A3-AFC3-581F12597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B5263AA-A07B-109A-5D98-FB0BC94E6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0971-7B11-4C3F-A9C2-088A9F3E3BF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5292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03727F-5E22-1852-BCDD-6D782EF51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4F3493-956D-0DB9-3DCF-62042A49E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E314BCD-DFD4-F98A-FAA2-E4E4C4196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38A0E-50D3-408F-A299-48050D8E8223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00432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A57187-93E0-E614-7C2B-FD02D9F19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D8F1A7-39A4-CDA6-9491-31917AB77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5CED7E3-433D-83A3-1014-960AA276D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CE8A9-4559-4E66-A635-05889E49185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839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B80B5E-B6ED-D0F3-811F-97FCA6116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B06B93-A141-9EB1-3FA4-F47A77F68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/>
              <a:t>Click to edit Master text styles</a:t>
            </a:r>
          </a:p>
          <a:p>
            <a:pPr lvl="1"/>
            <a:r>
              <a:rPr lang="en-IN" altLang="en-US"/>
              <a:t>Second level</a:t>
            </a:r>
          </a:p>
          <a:p>
            <a:pPr lvl="2"/>
            <a:r>
              <a:rPr lang="en-IN" altLang="en-US"/>
              <a:t>Third level</a:t>
            </a:r>
          </a:p>
          <a:p>
            <a:pPr lvl="3"/>
            <a:r>
              <a:rPr lang="en-IN" altLang="en-US"/>
              <a:t>Fourth level</a:t>
            </a:r>
          </a:p>
          <a:p>
            <a:pPr lvl="4"/>
            <a:r>
              <a:rPr lang="en-IN" altLang="en-US"/>
              <a:t>Fifth level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CD943AB3-08CC-88B0-7C98-6A3E2285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A245CD7F-F315-BD68-EA62-F994816F3C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6A350DAF-D9E0-9373-48DB-3B38F479B4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40BDFC2C-BF8E-3B7E-CE1E-31ACCA365A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6F9BFD76-C6B2-1A70-63CF-FB300B7F8F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962DB-2329-43BC-8949-5893D8C83579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55BB568E-1D09-51C7-7D64-63038CCD7D70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70659" name="Oval 3">
              <a:extLst>
                <a:ext uri="{FF2B5EF4-FFF2-40B4-BE49-F238E27FC236}">
                  <a16:creationId xmlns:a16="http://schemas.microsoft.com/office/drawing/2014/main" id="{CC146D8D-6E4A-1685-4653-7D89CB3C73E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660" name="Oval 4">
              <a:extLst>
                <a:ext uri="{FF2B5EF4-FFF2-40B4-BE49-F238E27FC236}">
                  <a16:creationId xmlns:a16="http://schemas.microsoft.com/office/drawing/2014/main" id="{CF0BCF44-CFB5-F547-0936-44979D15691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661" name="Oval 5">
              <a:extLst>
                <a:ext uri="{FF2B5EF4-FFF2-40B4-BE49-F238E27FC236}">
                  <a16:creationId xmlns:a16="http://schemas.microsoft.com/office/drawing/2014/main" id="{E77749D8-7A72-B3A1-747B-A359E25DEAA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662" name="Oval 6">
              <a:extLst>
                <a:ext uri="{FF2B5EF4-FFF2-40B4-BE49-F238E27FC236}">
                  <a16:creationId xmlns:a16="http://schemas.microsoft.com/office/drawing/2014/main" id="{ED4D8CB4-5F4D-24C6-2AF7-DA17F8C608A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663" name="Oval 7">
              <a:extLst>
                <a:ext uri="{FF2B5EF4-FFF2-40B4-BE49-F238E27FC236}">
                  <a16:creationId xmlns:a16="http://schemas.microsoft.com/office/drawing/2014/main" id="{F9B55F05-BF9D-4114-2D60-95676665250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06F1F200-54EB-F4BC-D32E-D459CBDF2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/>
              <a:t>Click to edit Master text styles</a:t>
            </a:r>
          </a:p>
          <a:p>
            <a:pPr lvl="1"/>
            <a:r>
              <a:rPr lang="en-IN" altLang="en-US"/>
              <a:t>Second level</a:t>
            </a:r>
          </a:p>
          <a:p>
            <a:pPr lvl="2"/>
            <a:r>
              <a:rPr lang="en-IN" altLang="en-US"/>
              <a:t>Third level</a:t>
            </a:r>
          </a:p>
          <a:p>
            <a:pPr lvl="3"/>
            <a:r>
              <a:rPr lang="en-IN" altLang="en-US"/>
              <a:t>Fourth level</a:t>
            </a:r>
          </a:p>
          <a:p>
            <a:pPr lvl="4"/>
            <a:r>
              <a:rPr lang="en-IN" altLang="en-US"/>
              <a:t>Fifth level</a:t>
            </a: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84681D61-C1AC-F5F1-C6A8-41F226DCCD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A8958103-4CE0-7F72-BFB7-425185A94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1E4435EA-586E-D4A2-87FD-7D033E395A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F5E38D83-232A-48EF-84E0-5625703325F7}" type="slidenum">
              <a:rPr lang="en-IN" altLang="en-US"/>
              <a:pPr/>
              <a:t>‹#›</a:t>
            </a:fld>
            <a:endParaRPr lang="en-IN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C88B3FE7-FE0E-1D0A-17F4-8EEBD0D08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716630-E0DE-9EDA-8AA6-8E3B2BCD9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IN" altLang="en-US" sz="4800" i="1">
                <a:solidFill>
                  <a:srgbClr val="FF6600"/>
                </a:solidFill>
                <a:latin typeface="Monotype Corsiva" panose="03010101010201010101" pitchFamily="66" charset="0"/>
              </a:rPr>
              <a:t>Bhopal Gas Tragedy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5C22BD-0F18-ECB4-E633-2B3490852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FD02BAFD-02D4-1749-6DAF-6DB95E584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3200400"/>
            <a:ext cx="8001000" cy="609600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Over to you Aniket…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5351980-9BD0-2482-15C4-41E993393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i="1">
                <a:solidFill>
                  <a:srgbClr val="FF6600"/>
                </a:solidFill>
                <a:latin typeface="Monotype Corsiva" panose="03010101010201010101" pitchFamily="66" charset="0"/>
              </a:rPr>
              <a:t>Methyl Isocyanate </a:t>
            </a:r>
            <a:br>
              <a:rPr lang="en-IN" altLang="en-US" i="1">
                <a:solidFill>
                  <a:srgbClr val="FF6600"/>
                </a:solidFill>
                <a:latin typeface="Monotype Corsiva" panose="03010101010201010101" pitchFamily="66" charset="0"/>
              </a:rPr>
            </a:br>
            <a:r>
              <a:rPr lang="en-IN" altLang="en-US" i="1">
                <a:solidFill>
                  <a:srgbClr val="FF6600"/>
                </a:solidFill>
                <a:latin typeface="Monotype Corsiva" panose="03010101010201010101" pitchFamily="66" charset="0"/>
              </a:rPr>
              <a:t>Physical  and Chemical Characteristics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265B31-E38A-A54A-664D-774CF0131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N" altLang="en-US" sz="1800"/>
              <a:t>Methyl Isocyanate (C</a:t>
            </a:r>
            <a:r>
              <a:rPr lang="en-IN" altLang="en-US" sz="1800" baseline="-25000"/>
              <a:t>2</a:t>
            </a:r>
            <a:r>
              <a:rPr lang="en-IN" altLang="en-US" sz="1800"/>
              <a:t>H</a:t>
            </a:r>
            <a:r>
              <a:rPr lang="en-IN" altLang="en-US" sz="1800" baseline="-25000"/>
              <a:t>3</a:t>
            </a:r>
            <a:r>
              <a:rPr lang="en-IN" altLang="en-US" sz="1800"/>
              <a:t>NO)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Liquid form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Volatile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Colourless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Strong, sharp odour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Flash Point – -7</a:t>
            </a:r>
            <a:r>
              <a:rPr lang="en-IN" altLang="en-US" sz="1800" baseline="30000"/>
              <a:t>o</a:t>
            </a:r>
            <a:r>
              <a:rPr lang="en-IN" altLang="en-US" sz="180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Molecular weight: 57.05 daltons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Boiling point (760 mm Hg): 102ºF (39.1ºC)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Freezing point: -49ºF 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Vapor pressure: 348 mm Hg at 68ºF (20ºC)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Vapor density: 1.42 (air = 1.00)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Water solubility: Reactive 6.7% at 68ºF (20ºC)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Flammability: Highly flammable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en-US" sz="1800"/>
              <a:t>Flammable Range: 5.3% to 26% (concentration in air) </a:t>
            </a:r>
          </a:p>
          <a:p>
            <a:pPr eaLnBrk="1" hangingPunct="1">
              <a:lnSpc>
                <a:spcPct val="80000"/>
              </a:lnSpc>
            </a:pPr>
            <a:endParaRPr lang="en-IN" altLang="en-US" sz="1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2149A3-0057-368A-EB82-F4CD530DF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Reason for Citation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D062C6-D758-5D14-CF22-4C788DB0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altLang="en-US" sz="1700"/>
          </a:p>
          <a:p>
            <a:pPr eaLnBrk="1" hangingPunct="1"/>
            <a:r>
              <a:rPr lang="en-IN" altLang="en-US" sz="1700"/>
              <a:t>Methyl Isocyanate is on the Hazardous Substances List and is regulated by OSHA and cited by ACGIH, DOT, EPA and others.</a:t>
            </a:r>
          </a:p>
          <a:p>
            <a:pPr eaLnBrk="1" hangingPunct="1"/>
            <a:endParaRPr lang="en-IN" altLang="en-US" sz="1700"/>
          </a:p>
          <a:p>
            <a:pPr eaLnBrk="1" hangingPunct="1"/>
            <a:r>
              <a:rPr lang="en-IN" altLang="en-US" sz="1700"/>
              <a:t>Is on the Special Health Hazard Substance List because it is flammable and reactive.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7EB6998-A8AA-1BED-99DD-970849F28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Emergency Information</a:t>
            </a:r>
          </a:p>
        </p:txBody>
      </p:sp>
      <p:graphicFrame>
        <p:nvGraphicFramePr>
          <p:cNvPr id="22550" name="Group 22">
            <a:extLst>
              <a:ext uri="{FF2B5EF4-FFF2-40B4-BE49-F238E27FC236}">
                <a16:creationId xmlns:a16="http://schemas.microsoft.com/office/drawing/2014/main" id="{B17C9EAD-D601-FEE2-0CAC-DE428FA48AA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87525"/>
          <a:ext cx="7162800" cy="377666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Hazard Rating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NJDHSS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NFPA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Flammability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Reactivity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95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Flammable and Reactive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Poison Inhalation Hazard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 not use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Poisionous Gases are produced in fire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Containers may explode in fire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Hazard Rating Key: 0-minimal, 1-slight, 2-moderate, 3-serious, 4-severe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02" name="Group 778">
            <a:extLst>
              <a:ext uri="{FF2B5EF4-FFF2-40B4-BE49-F238E27FC236}">
                <a16:creationId xmlns:a16="http://schemas.microsoft.com/office/drawing/2014/main" id="{6CB302AF-FE91-4230-229C-C7D78CF6703E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762000"/>
          <a:ext cx="6248400" cy="56737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S.No 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Chemical 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Amount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 in factory 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Nature of original pollution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Methylene Chloride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Solvent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Methanol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Solvent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Ortho-idichlorobenzene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Solvent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Carbon tetrachloride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Solvent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Chloroform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Solvent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Tri methylamine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Catalyst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Chloro benzyl chloride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Mono chloro toluene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Toluene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Aldicarb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Carbaryl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Benzene Hexachloride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Mercury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Mono methyl amine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Chlorine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Phosgene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Hydro chloric acid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Chloro sulphonic acid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Alpha Naphthol *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Napthalin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Chemical waste Tar 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Waste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Methyl Isocyanate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MT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Ingredient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Air, Water, Soil</a:t>
                      </a:r>
                      <a:endParaRPr kumimoji="0" lang="en-IN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8582" name="Text Box 769">
            <a:extLst>
              <a:ext uri="{FF2B5EF4-FFF2-40B4-BE49-F238E27FC236}">
                <a16:creationId xmlns:a16="http://schemas.microsoft.com/office/drawing/2014/main" id="{58BF4DE6-332E-9BF4-C93E-AE97D5A2C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N" altLang="en-US" sz="2400" i="1">
                <a:solidFill>
                  <a:srgbClr val="FF6600"/>
                </a:solidFill>
                <a:latin typeface="Monotype Corsiva" panose="03010101010201010101" pitchFamily="66" charset="0"/>
              </a:rPr>
              <a:t>Chemicals Dumped by Union Carbide in Bhopal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9B90C55-4968-8170-8A9C-E24B3FCDD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i="1">
                <a:solidFill>
                  <a:srgbClr val="FF6600"/>
                </a:solidFill>
                <a:latin typeface="Monotype Corsiva" panose="03010101010201010101" pitchFamily="66" charset="0"/>
              </a:rPr>
              <a:t>Haphazard dumping of Hazardous Material</a:t>
            </a:r>
          </a:p>
        </p:txBody>
      </p:sp>
      <p:pic>
        <p:nvPicPr>
          <p:cNvPr id="19459" name="Picture 35" descr="cycleshed">
            <a:extLst>
              <a:ext uri="{FF2B5EF4-FFF2-40B4-BE49-F238E27FC236}">
                <a16:creationId xmlns:a16="http://schemas.microsoft.com/office/drawing/2014/main" id="{1863D71D-3FEB-3EAA-E2A1-8267A8F6E937}"/>
              </a:ext>
            </a:extLst>
          </p:cNvPr>
          <p:cNvPicPr preferRelativeResize="0"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2286000" cy="2286000"/>
          </a:xfrm>
          <a:noFill/>
        </p:spPr>
      </p:pic>
      <p:pic>
        <p:nvPicPr>
          <p:cNvPr id="19460" name="Picture 36" descr="soapstoneshed">
            <a:extLst>
              <a:ext uri="{FF2B5EF4-FFF2-40B4-BE49-F238E27FC236}">
                <a16:creationId xmlns:a16="http://schemas.microsoft.com/office/drawing/2014/main" id="{B9A48256-D8A4-2AFE-A6D8-22781B9D78D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7" descr="formulationshed">
            <a:extLst>
              <a:ext uri="{FF2B5EF4-FFF2-40B4-BE49-F238E27FC236}">
                <a16:creationId xmlns:a16="http://schemas.microsoft.com/office/drawing/2014/main" id="{D4D78193-1D5F-BC9B-D3A0-F93E66693BC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8" descr="poisonwastetanks">
            <a:extLst>
              <a:ext uri="{FF2B5EF4-FFF2-40B4-BE49-F238E27FC236}">
                <a16:creationId xmlns:a16="http://schemas.microsoft.com/office/drawing/2014/main" id="{A783B5AE-9C58-BBB0-380D-9A017C6EA63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9" descr="small-shed">
            <a:extLst>
              <a:ext uri="{FF2B5EF4-FFF2-40B4-BE49-F238E27FC236}">
                <a16:creationId xmlns:a16="http://schemas.microsoft.com/office/drawing/2014/main" id="{CD0AB65D-29D1-A730-221B-F58DC029A04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0" descr="bhc_store">
            <a:extLst>
              <a:ext uri="{FF2B5EF4-FFF2-40B4-BE49-F238E27FC236}">
                <a16:creationId xmlns:a16="http://schemas.microsoft.com/office/drawing/2014/main" id="{6F136B36-A3BC-5C6F-45EB-C4C0AF001C7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02B36AD-ECC8-FFCF-D1F3-25BC9F9F0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Toxic Materials in Soil and Water</a:t>
            </a:r>
            <a:endParaRPr lang="en-IN" altLang="en-US"/>
          </a:p>
        </p:txBody>
      </p:sp>
      <p:graphicFrame>
        <p:nvGraphicFramePr>
          <p:cNvPr id="24666" name="Group 90">
            <a:extLst>
              <a:ext uri="{FF2B5EF4-FFF2-40B4-BE49-F238E27FC236}">
                <a16:creationId xmlns:a16="http://schemas.microsoft.com/office/drawing/2014/main" id="{A6E31757-025F-D722-83AA-21E0F1CCC47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752600"/>
          <a:ext cx="5181600" cy="3276600"/>
        </p:xfrm>
        <a:graphic>
          <a:graphicData uri="http://schemas.openxmlformats.org/drawingml/2006/table">
            <a:tbl>
              <a:tblPr/>
              <a:tblGrid>
                <a:gridCol w="308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Benzene, oxybis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7, 890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Dichlorobenzenes 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87,500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Polynuclear Aromatic Hydrocarbons 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2,340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Phthalates 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9,940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Trichlorobenzenes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9,410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Trimethyl Trianzintrione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24,470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1-Napthalenol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59,090 </a:t>
                      </a:r>
                      <a:endParaRPr kumimoji="0" lang="en-I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11" name="Rectangle 91">
            <a:extLst>
              <a:ext uri="{FF2B5EF4-FFF2-40B4-BE49-F238E27FC236}">
                <a16:creationId xmlns:a16="http://schemas.microsoft.com/office/drawing/2014/main" id="{3E57652F-04E5-32A9-A53B-1D39573B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81600"/>
            <a:ext cx="7086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IN" altLang="en-US" sz="1200"/>
              <a:t>Units in parts per billion (ppb)</a:t>
            </a:r>
          </a:p>
          <a:p>
            <a:pPr eaLnBrk="1" hangingPunct="1"/>
            <a:r>
              <a:rPr lang="en-IN" altLang="en-US" sz="1200"/>
              <a:t>Additionally, Dichlorobenzenes and Trichlorobenzenes were found in the soil and water samples. </a:t>
            </a:r>
            <a:endParaRPr lang="en-I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0B48C08-42C1-0B8F-273F-47BA3D13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Toxic Materials in Soil and Water</a:t>
            </a:r>
            <a:endParaRPr lang="en-IN" altLang="en-US"/>
          </a:p>
        </p:txBody>
      </p:sp>
      <p:sp>
        <p:nvSpPr>
          <p:cNvPr id="21507" name="Text Box 32">
            <a:extLst>
              <a:ext uri="{FF2B5EF4-FFF2-40B4-BE49-F238E27FC236}">
                <a16:creationId xmlns:a16="http://schemas.microsoft.com/office/drawing/2014/main" id="{B2511874-DE3C-EE32-088E-6A2AD3ED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8153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/>
              <a:t>Lead, Nickel, Copper, Chromium, Hexachlorocyclohexane and chlorobenzenes were found in soil samples.</a:t>
            </a:r>
          </a:p>
          <a:p>
            <a:pPr eaLnBrk="1" hangingPunct="1">
              <a:spcBef>
                <a:spcPct val="50000"/>
              </a:spcBef>
            </a:pPr>
            <a:endParaRPr lang="en-IN" altLang="en-US"/>
          </a:p>
          <a:p>
            <a:pPr eaLnBrk="1" hangingPunct="1">
              <a:spcBef>
                <a:spcPct val="50000"/>
              </a:spcBef>
            </a:pPr>
            <a:r>
              <a:rPr lang="en-IN" altLang="en-US"/>
              <a:t>Mercury was found to be between 20,000 to 6,000,000 times the standard level in soil.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0EF16B1-333E-7443-871C-384FB0F2E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Compensation and Legal Aspects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50F0BE7-36E2-A1CF-235C-D075CB2D4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N" altLang="en-US" sz="1700"/>
              <a:t>Compensation of $470 million ($500 per dead).</a:t>
            </a:r>
          </a:p>
          <a:p>
            <a:pPr eaLnBrk="1" hangingPunct="1"/>
            <a:r>
              <a:rPr lang="en-IN" altLang="en-US" sz="1700"/>
              <a:t>Twenty years of passiveness.</a:t>
            </a:r>
          </a:p>
          <a:p>
            <a:pPr eaLnBrk="1" hangingPunct="1"/>
            <a:r>
              <a:rPr lang="en-IN" altLang="en-US" sz="1700"/>
              <a:t>Case was reviewed and put up in American Court.</a:t>
            </a:r>
          </a:p>
          <a:p>
            <a:pPr eaLnBrk="1" hangingPunct="1"/>
            <a:r>
              <a:rPr lang="en-IN" altLang="en-US" sz="1700"/>
              <a:t>DOW Refused Union Carbide’s Liabilities in Bhopal, India.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326F6F7-D130-3348-1DE8-1E11E78DA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20,000 KILLED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120,000 SEVERELY AFFECTED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400" i="1">
              <a:solidFill>
                <a:srgbClr val="FF6600"/>
              </a:solidFill>
              <a:latin typeface="Monotype Corsiva" panose="03010101010201010101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…And you thought only weapons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could cause Mass Destruction</a:t>
            </a:r>
            <a:endParaRPr lang="en-IN" altLang="en-US" sz="3400" i="1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846A2A-1C4B-CB12-91B4-F3A93970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Preview</a:t>
            </a:r>
            <a:b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</a:br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Amongst the worst Industrail Disasters of its time.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7D09EC1-CBC8-5680-FED9-FB7C6DE8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en-US" sz="1700"/>
              <a:t>Occurrence: 3</a:t>
            </a:r>
            <a:r>
              <a:rPr lang="en-IN" altLang="en-US" sz="1700" baseline="30000"/>
              <a:t>rd</a:t>
            </a:r>
            <a:r>
              <a:rPr lang="en-IN" altLang="en-US" sz="1700"/>
              <a:t> December 1984.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en-US" sz="1700"/>
              <a:t>Place of occurrence: Bhopal, Madhya Pradesh, India.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en-US" sz="1700"/>
              <a:t>Company: Union Carbide Corporation.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en-US" sz="1700"/>
              <a:t>Chemical: Methyl Isocyanate (27 tons)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en-US" sz="1700"/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en-US" sz="1700"/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en-US" sz="17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>
            <a:extLst>
              <a:ext uri="{FF2B5EF4-FFF2-40B4-BE49-F238E27FC236}">
                <a16:creationId xmlns:a16="http://schemas.microsoft.com/office/drawing/2014/main" id="{4F26BBB4-73EF-4688-3039-01705026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5638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8ADED481-68B3-DD1A-9A03-83009160A2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876800"/>
            <a:ext cx="8534400" cy="936625"/>
          </a:xfrm>
        </p:spPr>
        <p:txBody>
          <a:bodyPr/>
          <a:lstStyle/>
          <a:p>
            <a:pPr eaLnBrk="1" hangingPunct="1"/>
            <a:r>
              <a:rPr lang="en-US" altLang="en-US" sz="1700">
                <a:solidFill>
                  <a:schemeClr val="tx1"/>
                </a:solidFill>
              </a:rPr>
              <a:t>Among the 500,000 people exposed to the gas, 20,000 have died till date and 120,000 continue to suffer devastating health effects as a result of their exposure.</a:t>
            </a:r>
            <a:endParaRPr lang="en-IN" altLang="en-US" sz="1700">
              <a:solidFill>
                <a:schemeClr val="tx1"/>
              </a:solidFill>
            </a:endParaRPr>
          </a:p>
        </p:txBody>
      </p:sp>
      <p:grpSp>
        <p:nvGrpSpPr>
          <p:cNvPr id="7171" name="Group 8">
            <a:extLst>
              <a:ext uri="{FF2B5EF4-FFF2-40B4-BE49-F238E27FC236}">
                <a16:creationId xmlns:a16="http://schemas.microsoft.com/office/drawing/2014/main" id="{D320B2C2-0ECD-2B9C-7044-C3CBA8F0F6D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4800"/>
            <a:ext cx="8382000" cy="3962400"/>
            <a:chOff x="288" y="192"/>
            <a:chExt cx="5280" cy="2496"/>
          </a:xfrm>
        </p:grpSpPr>
        <p:pic>
          <p:nvPicPr>
            <p:cNvPr id="7172" name="Picture 4" descr="pic2">
              <a:extLst>
                <a:ext uri="{FF2B5EF4-FFF2-40B4-BE49-F238E27FC236}">
                  <a16:creationId xmlns:a16="http://schemas.microsoft.com/office/drawing/2014/main" id="{C63EB439-79A5-421F-763B-1C306E347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2448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7" descr="pic1">
              <a:extLst>
                <a:ext uri="{FF2B5EF4-FFF2-40B4-BE49-F238E27FC236}">
                  <a16:creationId xmlns:a16="http://schemas.microsoft.com/office/drawing/2014/main" id="{717B45A5-75F9-967A-B0E4-4CAF39392C6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2"/>
              <a:ext cx="2544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776E72D-1471-8109-1E3D-F662AA34B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Bhopal Scenario</a:t>
            </a:r>
          </a:p>
        </p:txBody>
      </p:sp>
      <p:pic>
        <p:nvPicPr>
          <p:cNvPr id="8195" name="Picture 3" descr="Union Carbide">
            <a:extLst>
              <a:ext uri="{FF2B5EF4-FFF2-40B4-BE49-F238E27FC236}">
                <a16:creationId xmlns:a16="http://schemas.microsoft.com/office/drawing/2014/main" id="{E7014D77-5B09-3955-6D61-AA71DC12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52600"/>
            <a:ext cx="5080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F1190B05-C196-CB0D-BA9D-0AEE2ED0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864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N" altLang="en-US"/>
              <a:t>Union Carbide Corporation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4A70B6-82FF-54A9-28B9-B43C18B6B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Union Carbide Corporation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0F6A3C-60F9-C4D0-049A-C9AB2D71E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N" altLang="en-US" sz="1700"/>
              <a:t>Started in 1969 in bhopal</a:t>
            </a:r>
          </a:p>
          <a:p>
            <a:pPr eaLnBrk="1" hangingPunct="1"/>
            <a:r>
              <a:rPr lang="en-IN" altLang="en-US" sz="1700"/>
              <a:t>Phosgene, Monomethlyamine, Methyl Isocyanate (MIC) and the pesticide Carbaryl, also known as Sevin.</a:t>
            </a:r>
          </a:p>
          <a:p>
            <a:pPr eaLnBrk="1" hangingPunct="1"/>
            <a:r>
              <a:rPr lang="en-IN" altLang="en-US" sz="1700"/>
              <a:t>Taken over by DOW Chemicals in 2001.</a:t>
            </a:r>
          </a:p>
          <a:p>
            <a:pPr eaLnBrk="1" hangingPunct="1"/>
            <a:r>
              <a:rPr lang="en-IN" altLang="en-US" sz="1700"/>
              <a:t>DOW refused Union Carbide’s Liabilities in Bhopal, India.</a:t>
            </a:r>
          </a:p>
          <a:p>
            <a:pPr eaLnBrk="1" hangingPunct="1"/>
            <a:endParaRPr lang="en-IN" altLang="en-US" sz="1700"/>
          </a:p>
          <a:p>
            <a:pPr eaLnBrk="1" hangingPunct="1"/>
            <a:endParaRPr lang="en-IN" altLang="en-US" sz="17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6A6FB82D-8367-7B55-88D5-F7205A94F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62AAAAD6-C18F-C7F0-4DB5-0B96B855F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Toxic Materials in Soil and Water</a:t>
            </a:r>
          </a:p>
        </p:txBody>
      </p:sp>
      <p:pic>
        <p:nvPicPr>
          <p:cNvPr id="10244" name="Picture 15" descr="ScanImage001">
            <a:extLst>
              <a:ext uri="{FF2B5EF4-FFF2-40B4-BE49-F238E27FC236}">
                <a16:creationId xmlns:a16="http://schemas.microsoft.com/office/drawing/2014/main" id="{CB6E2093-3193-87DB-D449-2A01116B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3" b="21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D5E147-885D-7923-5392-3ABD895E4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5534449-0315-57F7-B054-2D4F16E8D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gasventscrubber">
            <a:extLst>
              <a:ext uri="{FF2B5EF4-FFF2-40B4-BE49-F238E27FC236}">
                <a16:creationId xmlns:a16="http://schemas.microsoft.com/office/drawing/2014/main" id="{F019FE3C-A5BF-B6F9-C385-CD62D0C9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37147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asventscrubberstack">
            <a:extLst>
              <a:ext uri="{FF2B5EF4-FFF2-40B4-BE49-F238E27FC236}">
                <a16:creationId xmlns:a16="http://schemas.microsoft.com/office/drawing/2014/main" id="{56C8385E-175E-6F61-F2CE-63E5897D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7147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F06F180F-4147-FD18-A6EE-6BAB9A6D4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N" altLang="en-US"/>
              <a:t>Gas Vent Scrubber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C0FA9228-9570-178F-FEEC-CD8B7441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102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N" altLang="en-US"/>
              <a:t>Gas Vent Scrubber Stack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BCDB528-8298-6ECE-137B-795F4F20E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Effects on Human Health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19EAF46-854F-FA61-ACE9-734E7F1DB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N" altLang="en-US" sz="1700">
                <a:solidFill>
                  <a:srgbClr val="FF6600"/>
                </a:solidFill>
              </a:rPr>
              <a:t>Respiratory Disorders</a:t>
            </a:r>
            <a:r>
              <a:rPr lang="en-IN" altLang="en-US" sz="1700"/>
              <a:t> – Irritation to the lungs, causing coughing and/or shortness of breathing. Higher exposure caused build up of fluids (</a:t>
            </a:r>
            <a:r>
              <a:rPr lang="en-IN" altLang="en-US" sz="1700">
                <a:solidFill>
                  <a:srgbClr val="FF0000"/>
                </a:solidFill>
              </a:rPr>
              <a:t>pulmonary edema</a:t>
            </a:r>
            <a:r>
              <a:rPr lang="en-IN" altLang="en-US" sz="1700"/>
              <a:t>). Caused Asthama.</a:t>
            </a:r>
          </a:p>
          <a:p>
            <a:pPr eaLnBrk="1" hangingPunct="1"/>
            <a:endParaRPr lang="en-IN" altLang="en-US" sz="1700"/>
          </a:p>
          <a:p>
            <a:pPr eaLnBrk="1" hangingPunct="1"/>
            <a:r>
              <a:rPr lang="en-IN" altLang="en-US" sz="1700">
                <a:solidFill>
                  <a:srgbClr val="FF6600"/>
                </a:solidFill>
              </a:rPr>
              <a:t>Cancer Hazard</a:t>
            </a:r>
            <a:r>
              <a:rPr lang="en-IN" altLang="en-US" sz="1700"/>
              <a:t> – Caused mutation (genetic changes). It caused cancer.</a:t>
            </a:r>
          </a:p>
          <a:p>
            <a:pPr eaLnBrk="1" hangingPunct="1"/>
            <a:endParaRPr lang="en-IN" altLang="en-US" sz="1700"/>
          </a:p>
          <a:p>
            <a:pPr eaLnBrk="1" hangingPunct="1"/>
            <a:r>
              <a:rPr lang="en-IN" altLang="en-US" sz="1700">
                <a:solidFill>
                  <a:srgbClr val="FF6600"/>
                </a:solidFill>
              </a:rPr>
              <a:t>Reproductive Hazard</a:t>
            </a:r>
            <a:r>
              <a:rPr lang="en-IN" altLang="en-US" sz="1700"/>
              <a:t> – Association between exposure to Methyl Isocyanate and miscarriages. It may damage the growing fetus.May also affect fertility in men and women.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en-US" sz="1700"/>
          </a:p>
          <a:p>
            <a:pPr eaLnBrk="1" hangingPunct="1"/>
            <a:r>
              <a:rPr lang="en-IN" altLang="en-US" sz="1700"/>
              <a:t>Traces of many toxins were found in the Brest Milk of mothers and were inturn transmitted to the recepient babies.</a:t>
            </a:r>
          </a:p>
          <a:p>
            <a:pPr eaLnBrk="1" hangingPunct="1"/>
            <a:endParaRPr lang="en-IN" altLang="en-US" sz="17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82B2378-B998-4256-4E5C-8B8CE64FE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13315" name="Group 8">
            <a:extLst>
              <a:ext uri="{FF2B5EF4-FFF2-40B4-BE49-F238E27FC236}">
                <a16:creationId xmlns:a16="http://schemas.microsoft.com/office/drawing/2014/main" id="{409700EF-C493-7971-8FA8-AE9F54AAE15F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1828800"/>
            <a:ext cx="8956675" cy="3200400"/>
            <a:chOff x="0" y="1104"/>
            <a:chExt cx="5642" cy="2016"/>
          </a:xfrm>
        </p:grpSpPr>
        <p:pic>
          <p:nvPicPr>
            <p:cNvPr id="13317" name="Picture 4" descr="bhopal14">
              <a:extLst>
                <a:ext uri="{FF2B5EF4-FFF2-40B4-BE49-F238E27FC236}">
                  <a16:creationId xmlns:a16="http://schemas.microsoft.com/office/drawing/2014/main" id="{9C5AE05C-ACA0-E994-95B9-26DE27DB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281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 descr="bhopal09">
              <a:extLst>
                <a:ext uri="{FF2B5EF4-FFF2-40B4-BE49-F238E27FC236}">
                  <a16:creationId xmlns:a16="http://schemas.microsoft.com/office/drawing/2014/main" id="{CE47A79B-B289-DAF2-8032-17C245037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1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9">
            <a:extLst>
              <a:ext uri="{FF2B5EF4-FFF2-40B4-BE49-F238E27FC236}">
                <a16:creationId xmlns:a16="http://schemas.microsoft.com/office/drawing/2014/main" id="{2CC3D461-41F9-521E-760C-B18498ECF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N" altLang="en-US" sz="3400" i="1">
                <a:solidFill>
                  <a:srgbClr val="FF6600"/>
                </a:solidFill>
                <a:latin typeface="Monotype Corsiva" panose="03010101010201010101" pitchFamily="66" charset="0"/>
              </a:rPr>
              <a:t>Animal Slaughter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829</Words>
  <Application>Microsoft Office PowerPoint</Application>
  <PresentationFormat>On-screen Show (4:3)</PresentationFormat>
  <Paragraphs>220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Verdana</vt:lpstr>
      <vt:lpstr>Arial</vt:lpstr>
      <vt:lpstr>Wingdings</vt:lpstr>
      <vt:lpstr>Times New Roman</vt:lpstr>
      <vt:lpstr>Monotype Corsiva</vt:lpstr>
      <vt:lpstr>Georgia</vt:lpstr>
      <vt:lpstr>Calibri</vt:lpstr>
      <vt:lpstr>Profile</vt:lpstr>
      <vt:lpstr>Watermark</vt:lpstr>
      <vt:lpstr>Bhopal Gas Tragedy</vt:lpstr>
      <vt:lpstr>Preview Amongst the worst Industrail Disasters of its time.</vt:lpstr>
      <vt:lpstr>Among the 500,000 people exposed to the gas, 20,000 have died till date and 120,000 continue to suffer devastating health effects as a result of their exposure.</vt:lpstr>
      <vt:lpstr>Bhopal Scenario</vt:lpstr>
      <vt:lpstr>Union Carbide Corporation</vt:lpstr>
      <vt:lpstr>Toxic Materials in Soil and Water</vt:lpstr>
      <vt:lpstr>PowerPoint Presentation</vt:lpstr>
      <vt:lpstr>Effects on Human Health</vt:lpstr>
      <vt:lpstr>Animal Slaughter</vt:lpstr>
      <vt:lpstr>PowerPoint Presentation</vt:lpstr>
      <vt:lpstr>Methyl Isocyanate  Physical  and Chemical Characteristics</vt:lpstr>
      <vt:lpstr>Reason for Citation</vt:lpstr>
      <vt:lpstr>Emergency Information</vt:lpstr>
      <vt:lpstr>PowerPoint Presentation</vt:lpstr>
      <vt:lpstr>Haphazard dumping of Hazardous Material</vt:lpstr>
      <vt:lpstr>Toxic Materials in Soil and Water</vt:lpstr>
      <vt:lpstr>Toxic Materials in Soil and Water</vt:lpstr>
      <vt:lpstr>Compensation and Legal Aspects</vt:lpstr>
      <vt:lpstr>PowerPoint Presentation</vt:lpstr>
      <vt:lpstr>PowerPoint Presentation</vt:lpstr>
    </vt:vector>
  </TitlesOfParts>
  <Company>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Bhopal Gas Tragedy</dc:title>
  <dc:creator>Creative</dc:creator>
  <cp:lastModifiedBy>Nayan GRIFFITHS</cp:lastModifiedBy>
  <cp:revision>111</cp:revision>
  <dcterms:created xsi:type="dcterms:W3CDTF">2004-11-27T18:50:55Z</dcterms:created>
  <dcterms:modified xsi:type="dcterms:W3CDTF">2023-06-06T09:58:29Z</dcterms:modified>
</cp:coreProperties>
</file>